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59" r:id="rId4"/>
    <p:sldId id="262" r:id="rId5"/>
    <p:sldId id="260" r:id="rId6"/>
    <p:sldId id="263" r:id="rId7"/>
    <p:sldId id="261" r:id="rId8"/>
    <p:sldId id="264" r:id="rId9"/>
    <p:sldId id="265" r:id="rId10"/>
    <p:sldId id="26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1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03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6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3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4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4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94769-1BA0-495B-999E-5A8EB799588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C22D-A7D3-4548-8259-CD3D0569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9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C26E3-0A33-4140-9BD0-6EA470F43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508" y="4422571"/>
            <a:ext cx="10634984" cy="1784402"/>
          </a:xfrm>
        </p:spPr>
        <p:txBody>
          <a:bodyPr anchor="b">
            <a:normAutofit fontScale="90000"/>
          </a:bodyPr>
          <a:lstStyle/>
          <a:p>
            <a:r>
              <a:rPr lang="en-US" sz="6700" b="1" dirty="0">
                <a:solidFill>
                  <a:srgbClr val="FFFFFF"/>
                </a:solidFill>
                <a:latin typeface="Product Sans" panose="020B0403030502040203" pitchFamily="34" charset="0"/>
              </a:rPr>
              <a:t>INTEGRATING THE CAMERA</a:t>
            </a:r>
            <a:br>
              <a:rPr lang="en-US" sz="6700" b="1" dirty="0">
                <a:solidFill>
                  <a:srgbClr val="FFFFFF"/>
                </a:solidFill>
                <a:latin typeface="Product Sans" panose="020B0403030502040203" pitchFamily="34" charset="0"/>
              </a:rPr>
            </a:br>
            <a:r>
              <a:rPr lang="en-US" sz="6700" b="1" dirty="0">
                <a:solidFill>
                  <a:srgbClr val="FFFFFF"/>
                </a:solidFill>
                <a:latin typeface="Product Sans" panose="020B0403030502040203" pitchFamily="34" charset="0"/>
              </a:rPr>
              <a:t>WITH CHROMECAST</a:t>
            </a:r>
            <a:br>
              <a:rPr lang="en-US" sz="2900" b="1" dirty="0">
                <a:solidFill>
                  <a:srgbClr val="FFFFFF"/>
                </a:solidFill>
                <a:latin typeface="Product Sans" panose="020B0403030502040203" pitchFamily="34" charset="0"/>
              </a:rPr>
            </a:br>
            <a:r>
              <a:rPr lang="en-US" sz="4400" b="1" dirty="0">
                <a:solidFill>
                  <a:srgbClr val="FFFFFF"/>
                </a:solidFill>
                <a:latin typeface="Product Sans" panose="020B0403030502040203" pitchFamily="34" charset="0"/>
              </a:rPr>
              <a:t>   </a:t>
            </a:r>
            <a:br>
              <a:rPr lang="en-US" sz="2900" dirty="0">
                <a:solidFill>
                  <a:srgbClr val="FFFFFF"/>
                </a:solidFill>
                <a:latin typeface="Product Sans" panose="020B0403030502040203" pitchFamily="34" charset="0"/>
              </a:rPr>
            </a:br>
            <a:r>
              <a:rPr lang="en-US" sz="3900" b="1" dirty="0">
                <a:solidFill>
                  <a:srgbClr val="FFFFFF"/>
                </a:solidFill>
                <a:latin typeface="Product Sans" panose="020B0403030502040203" pitchFamily="34" charset="0"/>
              </a:rPr>
              <a:t>SEI CHANG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54DF8EB3-517C-4AC8-8427-3D4EF837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E79284-72FD-4DBF-8580-7A4C9567C6AF}"/>
              </a:ext>
            </a:extLst>
          </p:cNvPr>
          <p:cNvCxnSpPr>
            <a:cxnSpLocks/>
          </p:cNvCxnSpPr>
          <p:nvPr/>
        </p:nvCxnSpPr>
        <p:spPr>
          <a:xfrm>
            <a:off x="4919335" y="5516937"/>
            <a:ext cx="23533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B5EDD0-D269-4F59-9501-F5564F63A788}"/>
              </a:ext>
            </a:extLst>
          </p:cNvPr>
          <p:cNvSpPr/>
          <p:nvPr/>
        </p:nvSpPr>
        <p:spPr>
          <a:xfrm>
            <a:off x="95395" y="1699906"/>
            <a:ext cx="6691529" cy="5062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50098-43AC-4FB9-B33E-C385C28D050F}"/>
              </a:ext>
            </a:extLst>
          </p:cNvPr>
          <p:cNvSpPr/>
          <p:nvPr/>
        </p:nvSpPr>
        <p:spPr>
          <a:xfrm>
            <a:off x="6916512" y="95544"/>
            <a:ext cx="5180093" cy="6666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20C4-13B6-4F13-844D-4C9B4DBCE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95" y="1965986"/>
            <a:ext cx="6691529" cy="74929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Applet Service: Trigger + 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D5A463-6FA4-4A04-BCBE-B87E125B8FFD}"/>
              </a:ext>
            </a:extLst>
          </p:cNvPr>
          <p:cNvSpPr/>
          <p:nvPr/>
        </p:nvSpPr>
        <p:spPr>
          <a:xfrm>
            <a:off x="123316" y="95545"/>
            <a:ext cx="6691529" cy="1504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4589FD-A3A1-485C-AECE-50326B42897A}"/>
              </a:ext>
            </a:extLst>
          </p:cNvPr>
          <p:cNvCxnSpPr>
            <a:cxnSpLocks/>
          </p:cNvCxnSpPr>
          <p:nvPr/>
        </p:nvCxnSpPr>
        <p:spPr>
          <a:xfrm>
            <a:off x="650497" y="1175397"/>
            <a:ext cx="544550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0EF74A6D-C39E-473C-8967-FC97549D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0" y="18504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roduct Sans" panose="020B0403030502040203" pitchFamily="34" charset="0"/>
              </a:rPr>
              <a:t>IFTTT INTEGRATION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E544A80-5C6B-4B44-9133-F1D5DF3176E9}"/>
              </a:ext>
            </a:extLst>
          </p:cNvPr>
          <p:cNvSpPr txBox="1">
            <a:spLocks/>
          </p:cNvSpPr>
          <p:nvPr/>
        </p:nvSpPr>
        <p:spPr>
          <a:xfrm>
            <a:off x="95395" y="2978453"/>
            <a:ext cx="6691529" cy="70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5000" dirty="0">
                <a:latin typeface="Product Sans" panose="020B0403030502040203" pitchFamily="34" charset="0"/>
                <a:cs typeface="Calibri" panose="020F0502020204030204" pitchFamily="34" charset="0"/>
              </a:rPr>
              <a:t>If   </a:t>
            </a:r>
            <a:r>
              <a:rPr lang="en-US" sz="5000" u="sng" dirty="0">
                <a:solidFill>
                  <a:srgbClr val="C00000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this</a:t>
            </a:r>
            <a:r>
              <a:rPr lang="en-US" sz="5000" dirty="0">
                <a:latin typeface="Product Sans" panose="020B0403030502040203" pitchFamily="34" charset="0"/>
                <a:cs typeface="Calibri" panose="020F0502020204030204" pitchFamily="34" charset="0"/>
              </a:rPr>
              <a:t>   then   </a:t>
            </a:r>
            <a:r>
              <a:rPr lang="en-US" sz="5000" u="sng" dirty="0">
                <a:solidFill>
                  <a:srgbClr val="0070C0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that</a:t>
            </a:r>
          </a:p>
        </p:txBody>
      </p:sp>
      <p:pic>
        <p:nvPicPr>
          <p:cNvPr id="2050" name="Picture 2" descr="Image result for google assistant png">
            <a:extLst>
              <a:ext uri="{FF2B5EF4-FFF2-40B4-BE49-F238E27FC236}">
                <a16:creationId xmlns:a16="http://schemas.microsoft.com/office/drawing/2014/main" id="{23E60DE4-8032-4D38-BBF5-480E259B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87" y="4093622"/>
            <a:ext cx="1114116" cy="111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629CC7A-97E0-4678-B1E4-57741F9AAB98}"/>
              </a:ext>
            </a:extLst>
          </p:cNvPr>
          <p:cNvSpPr/>
          <p:nvPr/>
        </p:nvSpPr>
        <p:spPr>
          <a:xfrm>
            <a:off x="755641" y="5462552"/>
            <a:ext cx="1483447" cy="702088"/>
          </a:xfrm>
          <a:prstGeom prst="wedgeRectCallout">
            <a:avLst>
              <a:gd name="adj1" fmla="val 37984"/>
              <a:gd name="adj2" fmla="val -995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</a:rPr>
              <a:t>I’m home!</a:t>
            </a:r>
          </a:p>
        </p:txBody>
      </p:sp>
      <p:pic>
        <p:nvPicPr>
          <p:cNvPr id="24" name="Picture 2" descr="Image result for camera vector png">
            <a:extLst>
              <a:ext uri="{FF2B5EF4-FFF2-40B4-BE49-F238E27FC236}">
                <a16:creationId xmlns:a16="http://schemas.microsoft.com/office/drawing/2014/main" id="{8D4E4CEE-D267-4F57-BE1B-E4DDD775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23" y="4093622"/>
            <a:ext cx="1049394" cy="10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361EF1-83FE-4771-BCF3-5BC08C35928B}"/>
              </a:ext>
            </a:extLst>
          </p:cNvPr>
          <p:cNvSpPr txBox="1"/>
          <p:nvPr/>
        </p:nvSpPr>
        <p:spPr>
          <a:xfrm>
            <a:off x="4329530" y="5164495"/>
            <a:ext cx="217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Indoor Camera 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85C781-0C57-40AC-B523-6F38DED7157E}"/>
              </a:ext>
            </a:extLst>
          </p:cNvPr>
          <p:cNvSpPr txBox="1"/>
          <p:nvPr/>
        </p:nvSpPr>
        <p:spPr>
          <a:xfrm>
            <a:off x="7363675" y="476961"/>
            <a:ext cx="4732930" cy="2113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FF99"/>
                </a:solidFill>
                <a:latin typeface="Product Sans" panose="020B0403030502040203" pitchFamily="34" charset="0"/>
              </a:rPr>
              <a:t>IFTTT Actions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Product Sans" panose="020B0403030502040203" pitchFamily="34" charset="0"/>
              </a:rPr>
              <a:t>HTTP Request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Product Sans" panose="020B0403030502040203" pitchFamily="34" charset="0"/>
              </a:rPr>
              <a:t>Custom API Call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Product Sans" panose="020B0403030502040203" pitchFamily="34" charset="0"/>
              </a:rPr>
              <a:t>OAuth 2.0 Authentication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D69778-6100-4C9C-9FBF-0A77105C5EEB}"/>
              </a:ext>
            </a:extLst>
          </p:cNvPr>
          <p:cNvSpPr txBox="1"/>
          <p:nvPr/>
        </p:nvSpPr>
        <p:spPr>
          <a:xfrm>
            <a:off x="7363675" y="3075182"/>
            <a:ext cx="4649168" cy="363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FF99"/>
                </a:solidFill>
                <a:latin typeface="Product Sans" panose="020B0403030502040203" pitchFamily="34" charset="0"/>
              </a:rPr>
              <a:t>IFTTT Triggers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Product Sans" panose="020B0403030502040203" pitchFamily="34" charset="0"/>
              </a:rPr>
              <a:t>Voice Assistants (Siri, Alexa, etc.)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Product Sans" panose="020B0403030502040203" pitchFamily="34" charset="0"/>
              </a:rPr>
              <a:t>Additional Web Service/Apps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Product Sans" panose="020B0403030502040203" pitchFamily="34" charset="0"/>
              </a:rPr>
              <a:t>Location (home trigger)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Product Sans" panose="020B0403030502040203" pitchFamily="34" charset="0"/>
              </a:rPr>
              <a:t>Integration with other smart devices (lights)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2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AB9B27-5903-4EDE-A6A1-C6EAA1754159}"/>
              </a:ext>
            </a:extLst>
          </p:cNvPr>
          <p:cNvSpPr txBox="1"/>
          <p:nvPr/>
        </p:nvSpPr>
        <p:spPr>
          <a:xfrm>
            <a:off x="4278695" y="5533827"/>
            <a:ext cx="227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Outdoor Camera On</a:t>
            </a:r>
          </a:p>
        </p:txBody>
      </p:sp>
    </p:spTree>
    <p:extLst>
      <p:ext uri="{BB962C8B-B14F-4D97-AF65-F5344CB8AC3E}">
        <p14:creationId xmlns:p14="http://schemas.microsoft.com/office/powerpoint/2010/main" val="314337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EF74A6D-C39E-473C-8967-FC97549D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58" y="294231"/>
            <a:ext cx="5277333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PLANS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7311653-CA1C-4366-AF7B-2E9767F1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999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20C4-13B6-4F13-844D-4C9B4DBCE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58" y="1746172"/>
            <a:ext cx="6265273" cy="4433872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oduct Sans" panose="020B0403030502040203" pitchFamily="34" charset="0"/>
              </a:rPr>
              <a:t>OBJECTIVES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latin typeface="Product Sans" panose="020B0403030502040203" pitchFamily="34" charset="0"/>
              </a:rPr>
              <a:t>Utilize Google Smart Home App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latin typeface="Product Sans" panose="020B0403030502040203" pitchFamily="34" charset="0"/>
              </a:rPr>
              <a:t>Video Support from </a:t>
            </a:r>
            <a:r>
              <a:rPr lang="en-US" sz="2600" dirty="0" err="1">
                <a:latin typeface="Product Sans" panose="020B0403030502040203" pitchFamily="34" charset="0"/>
              </a:rPr>
              <a:t>Dialogflow</a:t>
            </a:r>
            <a:r>
              <a:rPr lang="en-US" sz="2600" dirty="0">
                <a:latin typeface="Product Sans" panose="020B0403030502040203" pitchFamily="34" charset="0"/>
              </a:rPr>
              <a:t> (near future)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latin typeface="Product Sans" panose="020B0403030502040203" pitchFamily="34" charset="0"/>
              </a:rPr>
              <a:t>IFTTT Integration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latin typeface="Product Sans" panose="020B0403030502040203" pitchFamily="34" charset="0"/>
              </a:rPr>
              <a:t>Full Integration with SMC Cloud</a:t>
            </a:r>
            <a:endParaRPr lang="en-US" sz="2200" dirty="0">
              <a:latin typeface="Product Sans" panose="020B0403030502040203" pitchFamily="34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CABF795-F18F-494E-BBDE-C1415B78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DA4DBF-0674-4D5F-929C-17D8FCA3554C}"/>
              </a:ext>
            </a:extLst>
          </p:cNvPr>
          <p:cNvCxnSpPr>
            <a:cxnSpLocks/>
          </p:cNvCxnSpPr>
          <p:nvPr/>
        </p:nvCxnSpPr>
        <p:spPr>
          <a:xfrm>
            <a:off x="620760" y="1353817"/>
            <a:ext cx="32604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ifttt png">
            <a:extLst>
              <a:ext uri="{FF2B5EF4-FFF2-40B4-BE49-F238E27FC236}">
                <a16:creationId xmlns:a16="http://schemas.microsoft.com/office/drawing/2014/main" id="{B8C71076-A2EF-48DC-B7CC-C6EF43289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8" y="4777682"/>
            <a:ext cx="3263934" cy="86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fttt png">
            <a:extLst>
              <a:ext uri="{FF2B5EF4-FFF2-40B4-BE49-F238E27FC236}">
                <a16:creationId xmlns:a16="http://schemas.microsoft.com/office/drawing/2014/main" id="{CE7F6525-C475-47B3-BFD9-272957A4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10" y="4773628"/>
            <a:ext cx="865539" cy="86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16B6264B-C374-4C15-9FD8-1C8EBD3667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4" t="14940" r="3994" b="11724"/>
          <a:stretch/>
        </p:blipFill>
        <p:spPr bwMode="auto">
          <a:xfrm>
            <a:off x="7397935" y="72044"/>
            <a:ext cx="2067503" cy="17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1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peech Bubble: Rectangle 2051">
            <a:extLst>
              <a:ext uri="{FF2B5EF4-FFF2-40B4-BE49-F238E27FC236}">
                <a16:creationId xmlns:a16="http://schemas.microsoft.com/office/drawing/2014/main" id="{0C04D844-CD16-4ECA-A6FA-A04B240B4A40}"/>
              </a:ext>
            </a:extLst>
          </p:cNvPr>
          <p:cNvSpPr/>
          <p:nvPr/>
        </p:nvSpPr>
        <p:spPr>
          <a:xfrm>
            <a:off x="9074198" y="3733339"/>
            <a:ext cx="2609107" cy="968496"/>
          </a:xfrm>
          <a:prstGeom prst="wedgeRectCallout">
            <a:avLst>
              <a:gd name="adj1" fmla="val -73133"/>
              <a:gd name="adj2" fmla="val -379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E21B0C-ABF5-4357-A00E-50F56C5A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47" y="373980"/>
            <a:ext cx="10515600" cy="110798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Product Sans" panose="020B0403030502040203" pitchFamily="34" charset="0"/>
              </a:rPr>
              <a:t>SCHEMATIC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27DCF3-888E-40A4-8A9A-F944C106DB3E}"/>
              </a:ext>
            </a:extLst>
          </p:cNvPr>
          <p:cNvSpPr/>
          <p:nvPr/>
        </p:nvSpPr>
        <p:spPr>
          <a:xfrm>
            <a:off x="0" y="12356"/>
            <a:ext cx="12192000" cy="6845644"/>
          </a:xfrm>
          <a:prstGeom prst="rect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A37ACC-D790-40FC-9397-89CB2DD5CFEC}"/>
              </a:ext>
            </a:extLst>
          </p:cNvPr>
          <p:cNvCxnSpPr>
            <a:cxnSpLocks/>
          </p:cNvCxnSpPr>
          <p:nvPr/>
        </p:nvCxnSpPr>
        <p:spPr>
          <a:xfrm>
            <a:off x="640931" y="1249617"/>
            <a:ext cx="326041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A47A5A-151F-4DF8-B655-20EC182DB561}"/>
              </a:ext>
            </a:extLst>
          </p:cNvPr>
          <p:cNvCxnSpPr>
            <a:cxnSpLocks/>
          </p:cNvCxnSpPr>
          <p:nvPr/>
        </p:nvCxnSpPr>
        <p:spPr>
          <a:xfrm>
            <a:off x="4383536" y="2535512"/>
            <a:ext cx="7225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12CF97-2616-4697-9A43-9E99A4300D52}"/>
              </a:ext>
            </a:extLst>
          </p:cNvPr>
          <p:cNvCxnSpPr>
            <a:cxnSpLocks/>
          </p:cNvCxnSpPr>
          <p:nvPr/>
        </p:nvCxnSpPr>
        <p:spPr>
          <a:xfrm>
            <a:off x="2136155" y="2522617"/>
            <a:ext cx="6768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6EFF11-D277-49FF-B98A-3781007604B5}"/>
              </a:ext>
            </a:extLst>
          </p:cNvPr>
          <p:cNvCxnSpPr>
            <a:cxnSpLocks/>
          </p:cNvCxnSpPr>
          <p:nvPr/>
        </p:nvCxnSpPr>
        <p:spPr>
          <a:xfrm>
            <a:off x="8095310" y="3568386"/>
            <a:ext cx="0" cy="54869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9F95DE-B1BA-4D0A-8EC1-36B64A101479}"/>
              </a:ext>
            </a:extLst>
          </p:cNvPr>
          <p:cNvCxnSpPr>
            <a:cxnSpLocks/>
          </p:cNvCxnSpPr>
          <p:nvPr/>
        </p:nvCxnSpPr>
        <p:spPr>
          <a:xfrm>
            <a:off x="5750504" y="4777796"/>
            <a:ext cx="1181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A0789C-2038-463D-B1FA-B521CBF24CE6}"/>
              </a:ext>
            </a:extLst>
          </p:cNvPr>
          <p:cNvCxnSpPr>
            <a:cxnSpLocks/>
          </p:cNvCxnSpPr>
          <p:nvPr/>
        </p:nvCxnSpPr>
        <p:spPr>
          <a:xfrm>
            <a:off x="2864667" y="4781975"/>
            <a:ext cx="8907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7F9D73-B614-4C01-A7BE-5BE57FF183C6}"/>
              </a:ext>
            </a:extLst>
          </p:cNvPr>
          <p:cNvCxnSpPr>
            <a:cxnSpLocks/>
          </p:cNvCxnSpPr>
          <p:nvPr/>
        </p:nvCxnSpPr>
        <p:spPr>
          <a:xfrm flipH="1">
            <a:off x="2038525" y="4072086"/>
            <a:ext cx="83542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&#10;">
            <a:extLst>
              <a:ext uri="{FF2B5EF4-FFF2-40B4-BE49-F238E27FC236}">
                <a16:creationId xmlns:a16="http://schemas.microsoft.com/office/drawing/2014/main" id="{0A01BCC0-F098-459C-BB32-C56887AA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143" y="437838"/>
            <a:ext cx="1242940" cy="112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5105592-935F-4675-9869-25FEDB63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17" y="1983220"/>
            <a:ext cx="1018432" cy="101843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D767648-0AB0-4F1B-A054-03AC8A5DB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33" y="1992350"/>
            <a:ext cx="1018435" cy="101843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51AA1B6-1592-42BF-A680-9BC1B92F0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6" y="1852856"/>
            <a:ext cx="1281254" cy="1281254"/>
          </a:xfrm>
          <a:prstGeom prst="rect">
            <a:avLst/>
          </a:prstGeom>
        </p:spPr>
      </p:pic>
      <p:pic>
        <p:nvPicPr>
          <p:cNvPr id="2056" name="Picture 8" descr="Image result for aws lambda png">
            <a:extLst>
              <a:ext uri="{FF2B5EF4-FFF2-40B4-BE49-F238E27FC236}">
                <a16:creationId xmlns:a16="http://schemas.microsoft.com/office/drawing/2014/main" id="{ED5506EA-F1B4-4C6F-8847-EE8D39FA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51" y="1848566"/>
            <a:ext cx="944981" cy="114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739058-1D45-4CAC-BB89-F1552E83B233}"/>
              </a:ext>
            </a:extLst>
          </p:cNvPr>
          <p:cNvCxnSpPr>
            <a:cxnSpLocks/>
          </p:cNvCxnSpPr>
          <p:nvPr/>
        </p:nvCxnSpPr>
        <p:spPr>
          <a:xfrm>
            <a:off x="6686659" y="2496954"/>
            <a:ext cx="7169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Image result for google assistant png">
            <a:extLst>
              <a:ext uri="{FF2B5EF4-FFF2-40B4-BE49-F238E27FC236}">
                <a16:creationId xmlns:a16="http://schemas.microsoft.com/office/drawing/2014/main" id="{5850B6BF-DC24-48FE-9739-ACCBFEC1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93" y="4104888"/>
            <a:ext cx="1194969" cy="11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6B3B29D-6BC2-4EC9-BFAE-FC32C4F95B32}"/>
              </a:ext>
            </a:extLst>
          </p:cNvPr>
          <p:cNvSpPr txBox="1">
            <a:spLocks/>
          </p:cNvSpPr>
          <p:nvPr/>
        </p:nvSpPr>
        <p:spPr>
          <a:xfrm>
            <a:off x="8214860" y="770557"/>
            <a:ext cx="2762531" cy="633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DynamoDB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JSON Database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0CF732A-13B2-4E11-904A-E54C06DBF5CB}"/>
              </a:ext>
            </a:extLst>
          </p:cNvPr>
          <p:cNvSpPr txBox="1">
            <a:spLocks/>
          </p:cNvSpPr>
          <p:nvPr/>
        </p:nvSpPr>
        <p:spPr>
          <a:xfrm>
            <a:off x="6728003" y="5351486"/>
            <a:ext cx="2762531" cy="633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Actions on Google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Smart Home Action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E3CC8F0-F6FE-4532-A8EE-E12306017A4A}"/>
              </a:ext>
            </a:extLst>
          </p:cNvPr>
          <p:cNvSpPr txBox="1">
            <a:spLocks/>
          </p:cNvSpPr>
          <p:nvPr/>
        </p:nvSpPr>
        <p:spPr>
          <a:xfrm>
            <a:off x="7100562" y="3140718"/>
            <a:ext cx="2025178" cy="3260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OAuth (Website)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D70D1BC-5E9F-42F7-8397-8AB84006685A}"/>
              </a:ext>
            </a:extLst>
          </p:cNvPr>
          <p:cNvSpPr txBox="1">
            <a:spLocks/>
          </p:cNvSpPr>
          <p:nvPr/>
        </p:nvSpPr>
        <p:spPr>
          <a:xfrm>
            <a:off x="4899944" y="3153252"/>
            <a:ext cx="1975641" cy="71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AWS Lambda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Cloud Function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45DFF3E-8531-4C41-B03C-3A64DA3103DD}"/>
              </a:ext>
            </a:extLst>
          </p:cNvPr>
          <p:cNvSpPr txBox="1">
            <a:spLocks/>
          </p:cNvSpPr>
          <p:nvPr/>
        </p:nvSpPr>
        <p:spPr>
          <a:xfrm>
            <a:off x="2364623" y="3145541"/>
            <a:ext cx="2464806" cy="71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RTSP -&gt; MPEG-DASH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Server</a:t>
            </a:r>
          </a:p>
        </p:txBody>
      </p:sp>
      <p:pic>
        <p:nvPicPr>
          <p:cNvPr id="2062" name="Picture 14" descr="Image result for google home app png">
            <a:extLst>
              <a:ext uri="{FF2B5EF4-FFF2-40B4-BE49-F238E27FC236}">
                <a16:creationId xmlns:a16="http://schemas.microsoft.com/office/drawing/2014/main" id="{B46A8962-30C2-4033-9E77-6FBF54A4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31" y="4158500"/>
            <a:ext cx="1038879" cy="103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63C690FA-BB66-4277-B48C-17E27D2D88E8}"/>
              </a:ext>
            </a:extLst>
          </p:cNvPr>
          <p:cNvSpPr txBox="1">
            <a:spLocks/>
          </p:cNvSpPr>
          <p:nvPr/>
        </p:nvSpPr>
        <p:spPr>
          <a:xfrm>
            <a:off x="3408783" y="5325560"/>
            <a:ext cx="2762531" cy="633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Google Home App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(Home Control)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D5407F-57F5-4C5F-AF30-09779BEF3EF3}"/>
              </a:ext>
            </a:extLst>
          </p:cNvPr>
          <p:cNvCxnSpPr>
            <a:cxnSpLocks/>
          </p:cNvCxnSpPr>
          <p:nvPr/>
        </p:nvCxnSpPr>
        <p:spPr>
          <a:xfrm flipH="1">
            <a:off x="2035134" y="5449213"/>
            <a:ext cx="83542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0DC4D1-AFD3-45BD-9BCB-B73389817871}"/>
              </a:ext>
            </a:extLst>
          </p:cNvPr>
          <p:cNvCxnSpPr>
            <a:cxnSpLocks/>
          </p:cNvCxnSpPr>
          <p:nvPr/>
        </p:nvCxnSpPr>
        <p:spPr>
          <a:xfrm flipV="1">
            <a:off x="2864667" y="4056649"/>
            <a:ext cx="0" cy="14086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Image result for google home png">
            <a:extLst>
              <a:ext uri="{FF2B5EF4-FFF2-40B4-BE49-F238E27FC236}">
                <a16:creationId xmlns:a16="http://schemas.microsoft.com/office/drawing/2014/main" id="{89DD2E80-33F9-4321-B1DE-D6DB4ED7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55" y="3335502"/>
            <a:ext cx="1442294" cy="14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chromecast png">
            <a:extLst>
              <a:ext uri="{FF2B5EF4-FFF2-40B4-BE49-F238E27FC236}">
                <a16:creationId xmlns:a16="http://schemas.microsoft.com/office/drawing/2014/main" id="{3F821FAA-F202-4AF3-A459-422F3F76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31" y="4850116"/>
            <a:ext cx="1699522" cy="9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3639138D-71E4-496B-BBD3-E4E7F24342EF}"/>
              </a:ext>
            </a:extLst>
          </p:cNvPr>
          <p:cNvSpPr txBox="1">
            <a:spLocks/>
          </p:cNvSpPr>
          <p:nvPr/>
        </p:nvSpPr>
        <p:spPr>
          <a:xfrm>
            <a:off x="8995192" y="4300774"/>
            <a:ext cx="2762531" cy="3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SYNC, QUERY, EXECUTE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584A9C6-1DBE-44F6-816D-802475424AE4}"/>
              </a:ext>
            </a:extLst>
          </p:cNvPr>
          <p:cNvCxnSpPr>
            <a:cxnSpLocks/>
            <a:endCxn id="2052" idx="3"/>
          </p:cNvCxnSpPr>
          <p:nvPr/>
        </p:nvCxnSpPr>
        <p:spPr>
          <a:xfrm flipV="1">
            <a:off x="9085504" y="4217587"/>
            <a:ext cx="2597801" cy="3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B0E417B-B624-4BF7-9DBE-329DF6947149}"/>
              </a:ext>
            </a:extLst>
          </p:cNvPr>
          <p:cNvSpPr txBox="1">
            <a:spLocks/>
          </p:cNvSpPr>
          <p:nvPr/>
        </p:nvSpPr>
        <p:spPr>
          <a:xfrm>
            <a:off x="9085504" y="3842734"/>
            <a:ext cx="2597801" cy="3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HTTP POST REQUEST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D9E4E3-7F27-4C6A-9C76-29F773FDF36C}"/>
              </a:ext>
            </a:extLst>
          </p:cNvPr>
          <p:cNvCxnSpPr>
            <a:cxnSpLocks/>
          </p:cNvCxnSpPr>
          <p:nvPr/>
        </p:nvCxnSpPr>
        <p:spPr>
          <a:xfrm flipH="1">
            <a:off x="5950979" y="1068597"/>
            <a:ext cx="9488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A33BF1C-6B9F-46E6-A8D6-10CE92CCE774}"/>
              </a:ext>
            </a:extLst>
          </p:cNvPr>
          <p:cNvCxnSpPr>
            <a:cxnSpLocks/>
          </p:cNvCxnSpPr>
          <p:nvPr/>
        </p:nvCxnSpPr>
        <p:spPr>
          <a:xfrm flipV="1">
            <a:off x="5950059" y="1054637"/>
            <a:ext cx="1" cy="567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24F0A26-A748-4C08-BDB0-A1ECEB261229}"/>
              </a:ext>
            </a:extLst>
          </p:cNvPr>
          <p:cNvCxnSpPr>
            <a:cxnSpLocks/>
          </p:cNvCxnSpPr>
          <p:nvPr/>
        </p:nvCxnSpPr>
        <p:spPr>
          <a:xfrm>
            <a:off x="6077112" y="1068597"/>
            <a:ext cx="8907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C05210-6050-469F-99B5-EF7691CAD1AE}"/>
              </a:ext>
            </a:extLst>
          </p:cNvPr>
          <p:cNvCxnSpPr>
            <a:cxnSpLocks/>
          </p:cNvCxnSpPr>
          <p:nvPr/>
        </p:nvCxnSpPr>
        <p:spPr>
          <a:xfrm>
            <a:off x="5950059" y="1276839"/>
            <a:ext cx="0" cy="415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091223E-172B-4607-B1B8-335A65B76E06}"/>
              </a:ext>
            </a:extLst>
          </p:cNvPr>
          <p:cNvSpPr txBox="1">
            <a:spLocks/>
          </p:cNvSpPr>
          <p:nvPr/>
        </p:nvSpPr>
        <p:spPr>
          <a:xfrm>
            <a:off x="315275" y="3134122"/>
            <a:ext cx="2025178" cy="3260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Camera RTSP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DA4E390A-D63A-436D-8694-498B707F5DC0}"/>
              </a:ext>
            </a:extLst>
          </p:cNvPr>
          <p:cNvSpPr txBox="1">
            <a:spLocks/>
          </p:cNvSpPr>
          <p:nvPr/>
        </p:nvSpPr>
        <p:spPr>
          <a:xfrm rot="5400000">
            <a:off x="1829914" y="4603289"/>
            <a:ext cx="1593352" cy="315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97291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D5A463-6FA4-4A04-BCBE-B87E125B8FFD}"/>
              </a:ext>
            </a:extLst>
          </p:cNvPr>
          <p:cNvSpPr/>
          <p:nvPr/>
        </p:nvSpPr>
        <p:spPr>
          <a:xfrm>
            <a:off x="1409" y="-1"/>
            <a:ext cx="7952836" cy="1504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B5EDD0-D269-4F59-9501-F5564F63A788}"/>
              </a:ext>
            </a:extLst>
          </p:cNvPr>
          <p:cNvSpPr/>
          <p:nvPr/>
        </p:nvSpPr>
        <p:spPr>
          <a:xfrm>
            <a:off x="0" y="1697277"/>
            <a:ext cx="6602929" cy="5160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6B14E6A6-9C39-4C26-810C-DC5C74CAED19}"/>
              </a:ext>
            </a:extLst>
          </p:cNvPr>
          <p:cNvSpPr/>
          <p:nvPr/>
        </p:nvSpPr>
        <p:spPr>
          <a:xfrm flipV="1">
            <a:off x="6602930" y="1697276"/>
            <a:ext cx="1321145" cy="516072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50098-43AC-4FB9-B33E-C385C28D050F}"/>
              </a:ext>
            </a:extLst>
          </p:cNvPr>
          <p:cNvSpPr/>
          <p:nvPr/>
        </p:nvSpPr>
        <p:spPr>
          <a:xfrm>
            <a:off x="8656959" y="0"/>
            <a:ext cx="353504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EE30095-29F5-4C94-9C67-3F8E6DBDCB51}"/>
              </a:ext>
            </a:extLst>
          </p:cNvPr>
          <p:cNvSpPr/>
          <p:nvPr/>
        </p:nvSpPr>
        <p:spPr>
          <a:xfrm flipH="1">
            <a:off x="6905782" y="0"/>
            <a:ext cx="1759565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EF74A6D-C39E-473C-8967-FC97549D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0" y="18504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roduct Sans" panose="020B0403030502040203" pitchFamily="34" charset="0"/>
              </a:rPr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20C4-13B6-4F13-844D-4C9B4DBCE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30" y="1965986"/>
            <a:ext cx="6453219" cy="46233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Google Smart Home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Smart Home App (Actions on Google)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Sends HTTP Request to Cloud Service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SYNC</a:t>
            </a: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 (Info), </a:t>
            </a:r>
            <a:r>
              <a:rPr lang="en-US" b="1" dirty="0">
                <a:solidFill>
                  <a:schemeClr val="accent1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QUERY</a:t>
            </a: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 (State),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EXECUTE</a:t>
            </a: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 (Command)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>
              <a:latin typeface="Product Sans" panose="020B0403030502040203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OAuth Integration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Auth0 Authentication for account linking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Available with Google Sign in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Access Token for User Profile </a:t>
            </a:r>
          </a:p>
        </p:txBody>
      </p:sp>
      <p:pic>
        <p:nvPicPr>
          <p:cNvPr id="2" name="frontend">
            <a:hlinkClick r:id="" action="ppaction://media"/>
            <a:extLst>
              <a:ext uri="{FF2B5EF4-FFF2-40B4-BE49-F238E27FC236}">
                <a16:creationId xmlns:a16="http://schemas.microsoft.com/office/drawing/2014/main" id="{60D435F2-29A0-4B0E-A7A4-A8E0EA80C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660" t="1" r="36341" b="-1"/>
          <a:stretch/>
        </p:blipFill>
        <p:spPr>
          <a:xfrm>
            <a:off x="8797098" y="708857"/>
            <a:ext cx="2611337" cy="5440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6BF36DD-C313-4C57-BC91-38C7B9EA6F5C}"/>
              </a:ext>
            </a:extLst>
          </p:cNvPr>
          <p:cNvSpPr/>
          <p:nvPr/>
        </p:nvSpPr>
        <p:spPr>
          <a:xfrm flipV="1">
            <a:off x="7944448" y="0"/>
            <a:ext cx="385169" cy="150456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4589FD-A3A1-485C-AECE-50326B42897A}"/>
              </a:ext>
            </a:extLst>
          </p:cNvPr>
          <p:cNvCxnSpPr>
            <a:cxnSpLocks/>
          </p:cNvCxnSpPr>
          <p:nvPr/>
        </p:nvCxnSpPr>
        <p:spPr>
          <a:xfrm>
            <a:off x="650497" y="1175397"/>
            <a:ext cx="326041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79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1A2-F83B-4D47-8085-538C6730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70" y="100614"/>
            <a:ext cx="4855084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latin typeface="Product Sans" panose="020B0403030502040203" pitchFamily="34" charset="0"/>
              </a:rPr>
              <a:t>OAuth 2.0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5670C-93BC-4EC2-9F14-B5648B088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58" y="5816349"/>
            <a:ext cx="2129525" cy="4987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>
                <a:latin typeface="Product Sans" panose="020B0403030502040203" pitchFamily="34" charset="0"/>
              </a:rPr>
              <a:t>Home Client</a:t>
            </a:r>
          </a:p>
        </p:txBody>
      </p:sp>
      <p:pic>
        <p:nvPicPr>
          <p:cNvPr id="1025" name="Picture 1" descr="Image result for google home app png">
            <a:extLst>
              <a:ext uri="{FF2B5EF4-FFF2-40B4-BE49-F238E27FC236}">
                <a16:creationId xmlns:a16="http://schemas.microsoft.com/office/drawing/2014/main" id="{1461799B-7E29-441B-81E0-AA123F24E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77" y="4690430"/>
            <a:ext cx="1026820" cy="1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age result for auth0 png">
            <a:extLst>
              <a:ext uri="{FF2B5EF4-FFF2-40B4-BE49-F238E27FC236}">
                <a16:creationId xmlns:a16="http://schemas.microsoft.com/office/drawing/2014/main" id="{29168D84-9064-46FF-B292-46B0B239D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45" y="1620873"/>
            <a:ext cx="1915262" cy="6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8FB977-B432-4FB2-9A7F-CC72E999CB13}"/>
              </a:ext>
            </a:extLst>
          </p:cNvPr>
          <p:cNvSpPr txBox="1">
            <a:spLocks/>
          </p:cNvSpPr>
          <p:nvPr/>
        </p:nvSpPr>
        <p:spPr>
          <a:xfrm rot="1800000">
            <a:off x="2815834" y="3564477"/>
            <a:ext cx="3064719" cy="456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dirty="0">
                <a:latin typeface="Product Sans" panose="020B0403030502040203" pitchFamily="34" charset="0"/>
              </a:rPr>
              <a:t>Profile API GET Request</a:t>
            </a:r>
          </a:p>
        </p:txBody>
      </p:sp>
      <p:pic>
        <p:nvPicPr>
          <p:cNvPr id="1028" name="Picture 4" descr="Image result for aws lambda png">
            <a:extLst>
              <a:ext uri="{FF2B5EF4-FFF2-40B4-BE49-F238E27FC236}">
                <a16:creationId xmlns:a16="http://schemas.microsoft.com/office/drawing/2014/main" id="{19924BB4-C67D-487A-8373-7DA4A6194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92" y="4385706"/>
            <a:ext cx="958027" cy="11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AE6851-23AE-4D44-BFB4-C7831EACD96F}"/>
              </a:ext>
            </a:extLst>
          </p:cNvPr>
          <p:cNvSpPr txBox="1">
            <a:spLocks/>
          </p:cNvSpPr>
          <p:nvPr/>
        </p:nvSpPr>
        <p:spPr>
          <a:xfrm>
            <a:off x="6508515" y="5719119"/>
            <a:ext cx="2407790" cy="438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Lambda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A59EC-BC98-4D9B-A486-3F856B358DC8}"/>
              </a:ext>
            </a:extLst>
          </p:cNvPr>
          <p:cNvSpPr txBox="1">
            <a:spLocks/>
          </p:cNvSpPr>
          <p:nvPr/>
        </p:nvSpPr>
        <p:spPr>
          <a:xfrm>
            <a:off x="2842004" y="4726184"/>
            <a:ext cx="3164413" cy="39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>
                <a:latin typeface="Product Sans" panose="020B0403030502040203" pitchFamily="34" charset="0"/>
              </a:rPr>
              <a:t>Access Token + Request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D16453-23EA-4EEC-9038-FCE43AE2A904}"/>
              </a:ext>
            </a:extLst>
          </p:cNvPr>
          <p:cNvSpPr txBox="1">
            <a:spLocks/>
          </p:cNvSpPr>
          <p:nvPr/>
        </p:nvSpPr>
        <p:spPr>
          <a:xfrm rot="16200000">
            <a:off x="609057" y="3304459"/>
            <a:ext cx="2063094" cy="468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Authentication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02D7F2-5EED-453E-ADD4-59BBE0787DF1}"/>
              </a:ext>
            </a:extLst>
          </p:cNvPr>
          <p:cNvSpPr txBox="1">
            <a:spLocks/>
          </p:cNvSpPr>
          <p:nvPr/>
        </p:nvSpPr>
        <p:spPr>
          <a:xfrm rot="1800000">
            <a:off x="3403218" y="2970119"/>
            <a:ext cx="2553617" cy="456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>
                <a:latin typeface="Product Sans" panose="020B0403030502040203" pitchFamily="34" charset="0"/>
              </a:rPr>
              <a:t>Receive User 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731BD-CC17-49FD-8128-E1C438161ED9}"/>
              </a:ext>
            </a:extLst>
          </p:cNvPr>
          <p:cNvSpPr/>
          <p:nvPr/>
        </p:nvSpPr>
        <p:spPr>
          <a:xfrm>
            <a:off x="6623839" y="1175800"/>
            <a:ext cx="4922381" cy="51672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6" descr="&#10;">
            <a:extLst>
              <a:ext uri="{FF2B5EF4-FFF2-40B4-BE49-F238E27FC236}">
                <a16:creationId xmlns:a16="http://schemas.microsoft.com/office/drawing/2014/main" id="{79925DEB-8482-4405-B670-FAFE4B3D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65" y="1388203"/>
            <a:ext cx="1352290" cy="122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D7B6E86-E353-4281-AD58-E5E19D5325FB}"/>
              </a:ext>
            </a:extLst>
          </p:cNvPr>
          <p:cNvSpPr txBox="1">
            <a:spLocks/>
          </p:cNvSpPr>
          <p:nvPr/>
        </p:nvSpPr>
        <p:spPr>
          <a:xfrm>
            <a:off x="6550631" y="2679228"/>
            <a:ext cx="2407790" cy="438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DynamoDB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4B81CC-6214-4953-BE03-21B25737420A}"/>
              </a:ext>
            </a:extLst>
          </p:cNvPr>
          <p:cNvSpPr txBox="1">
            <a:spLocks/>
          </p:cNvSpPr>
          <p:nvPr/>
        </p:nvSpPr>
        <p:spPr>
          <a:xfrm rot="16200000">
            <a:off x="1304235" y="3281725"/>
            <a:ext cx="2158834" cy="480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>
                <a:latin typeface="Product Sans" panose="020B0403030502040203" pitchFamily="34" charset="0"/>
              </a:rPr>
              <a:t>Access Token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6600A0-6BEA-4DA4-B39F-D26A5144649F}"/>
              </a:ext>
            </a:extLst>
          </p:cNvPr>
          <p:cNvGrpSpPr/>
          <p:nvPr/>
        </p:nvGrpSpPr>
        <p:grpSpPr>
          <a:xfrm>
            <a:off x="8914436" y="1426177"/>
            <a:ext cx="2205048" cy="1832215"/>
            <a:chOff x="9517263" y="1782865"/>
            <a:chExt cx="2183669" cy="2567128"/>
          </a:xfrm>
        </p:grpSpPr>
        <p:sp>
          <p:nvSpPr>
            <p:cNvPr id="29" name="Double Brace 28">
              <a:extLst>
                <a:ext uri="{FF2B5EF4-FFF2-40B4-BE49-F238E27FC236}">
                  <a16:creationId xmlns:a16="http://schemas.microsoft.com/office/drawing/2014/main" id="{19E84584-3384-4739-8E27-400557FD912F}"/>
                </a:ext>
              </a:extLst>
            </p:cNvPr>
            <p:cNvSpPr/>
            <p:nvPr/>
          </p:nvSpPr>
          <p:spPr>
            <a:xfrm>
              <a:off x="9517263" y="1782865"/>
              <a:ext cx="2183669" cy="2567128"/>
            </a:xfrm>
            <a:prstGeom prst="bracePair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89C4BF1A-E950-46C1-B8A0-2E2001803BFB}"/>
                </a:ext>
              </a:extLst>
            </p:cNvPr>
            <p:cNvSpPr txBox="1">
              <a:spLocks/>
            </p:cNvSpPr>
            <p:nvPr/>
          </p:nvSpPr>
          <p:spPr>
            <a:xfrm>
              <a:off x="9677969" y="2060757"/>
              <a:ext cx="1851887" cy="4069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 err="1">
                  <a:latin typeface="Product Sans" panose="020B0403030502040203" pitchFamily="34" charset="0"/>
                </a:rPr>
                <a:t>cameraID</a:t>
              </a:r>
              <a:endParaRPr lang="en-US" sz="2200" dirty="0">
                <a:latin typeface="Product Sans" panose="020B0403030502040203" pitchFamily="34" charset="0"/>
              </a:endParaRP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472266E9-496C-4A0E-82B2-DFA9B308304B}"/>
                </a:ext>
              </a:extLst>
            </p:cNvPr>
            <p:cNvSpPr txBox="1">
              <a:spLocks/>
            </p:cNvSpPr>
            <p:nvPr/>
          </p:nvSpPr>
          <p:spPr>
            <a:xfrm>
              <a:off x="9716378" y="2585395"/>
              <a:ext cx="1851887" cy="4069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 err="1">
                  <a:latin typeface="Product Sans" panose="020B0403030502040203" pitchFamily="34" charset="0"/>
                </a:rPr>
                <a:t>streamURL</a:t>
              </a:r>
              <a:endParaRPr lang="en-US" sz="2200" dirty="0">
                <a:latin typeface="Product Sans" panose="020B0403030502040203" pitchFamily="34" charset="0"/>
              </a:endParaRP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B963705C-A7C7-497C-9687-C4FF664E1CDC}"/>
                </a:ext>
              </a:extLst>
            </p:cNvPr>
            <p:cNvSpPr txBox="1">
              <a:spLocks/>
            </p:cNvSpPr>
            <p:nvPr/>
          </p:nvSpPr>
          <p:spPr>
            <a:xfrm>
              <a:off x="9694332" y="3089146"/>
              <a:ext cx="1851887" cy="4069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Product Sans" panose="020B0403030502040203" pitchFamily="34" charset="0"/>
                </a:rPr>
                <a:t>name</a:t>
              </a:r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FAA3CB53-B2E3-43D3-B030-CB144324AB77}"/>
                </a:ext>
              </a:extLst>
            </p:cNvPr>
            <p:cNvSpPr txBox="1">
              <a:spLocks/>
            </p:cNvSpPr>
            <p:nvPr/>
          </p:nvSpPr>
          <p:spPr>
            <a:xfrm>
              <a:off x="9677968" y="3637126"/>
              <a:ext cx="1851887" cy="4069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 err="1">
                  <a:latin typeface="Product Sans" panose="020B0403030502040203" pitchFamily="34" charset="0"/>
                </a:rPr>
                <a:t>OnOff</a:t>
              </a:r>
              <a:endParaRPr lang="en-US" sz="2200" dirty="0">
                <a:latin typeface="Product Sans" panose="020B0403030502040203" pitchFamily="34" charset="0"/>
              </a:endParaRP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5A4BCE-2D32-4796-B689-3CA4D9CA61FA}"/>
              </a:ext>
            </a:extLst>
          </p:cNvPr>
          <p:cNvCxnSpPr>
            <a:cxnSpLocks/>
          </p:cNvCxnSpPr>
          <p:nvPr/>
        </p:nvCxnSpPr>
        <p:spPr>
          <a:xfrm flipH="1" flipV="1">
            <a:off x="8551817" y="4961689"/>
            <a:ext cx="1447191" cy="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C191D4D-D81A-4DD1-8D9E-4E1AE39BD5B5}"/>
              </a:ext>
            </a:extLst>
          </p:cNvPr>
          <p:cNvCxnSpPr>
            <a:cxnSpLocks/>
          </p:cNvCxnSpPr>
          <p:nvPr/>
        </p:nvCxnSpPr>
        <p:spPr>
          <a:xfrm flipV="1">
            <a:off x="9972881" y="3487999"/>
            <a:ext cx="0" cy="14736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528A06-E4D7-4C69-9AA6-C2574A2FECF7}"/>
              </a:ext>
            </a:extLst>
          </p:cNvPr>
          <p:cNvCxnSpPr>
            <a:cxnSpLocks/>
          </p:cNvCxnSpPr>
          <p:nvPr/>
        </p:nvCxnSpPr>
        <p:spPr>
          <a:xfrm flipV="1">
            <a:off x="7725257" y="3173901"/>
            <a:ext cx="10870" cy="940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aws png">
            <a:extLst>
              <a:ext uri="{FF2B5EF4-FFF2-40B4-BE49-F238E27FC236}">
                <a16:creationId xmlns:a16="http://schemas.microsoft.com/office/drawing/2014/main" id="{B5EA2B43-1167-4800-951C-0735CF3ED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76" r="43534"/>
          <a:stretch/>
        </p:blipFill>
        <p:spPr bwMode="auto">
          <a:xfrm>
            <a:off x="7739888" y="415758"/>
            <a:ext cx="2026138" cy="5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D1B74BD-CD83-457D-835E-E4528F439E48}"/>
              </a:ext>
            </a:extLst>
          </p:cNvPr>
          <p:cNvSpPr txBox="1">
            <a:spLocks/>
          </p:cNvSpPr>
          <p:nvPr/>
        </p:nvSpPr>
        <p:spPr>
          <a:xfrm>
            <a:off x="8693137" y="5106704"/>
            <a:ext cx="1323823" cy="397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Product Sans" panose="020B0403030502040203" pitchFamily="34" charset="0"/>
              </a:rPr>
              <a:t>Device Info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23641D8-A115-4657-AE23-D33556E74626}"/>
              </a:ext>
            </a:extLst>
          </p:cNvPr>
          <p:cNvCxnSpPr>
            <a:cxnSpLocks/>
          </p:cNvCxnSpPr>
          <p:nvPr/>
        </p:nvCxnSpPr>
        <p:spPr>
          <a:xfrm>
            <a:off x="556897" y="1175800"/>
            <a:ext cx="509702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EB977ABA-BA63-4B1A-8CE1-253D369327D8}"/>
              </a:ext>
            </a:extLst>
          </p:cNvPr>
          <p:cNvSpPr txBox="1">
            <a:spLocks/>
          </p:cNvSpPr>
          <p:nvPr/>
        </p:nvSpPr>
        <p:spPr>
          <a:xfrm>
            <a:off x="2842003" y="5441336"/>
            <a:ext cx="3164413" cy="39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>
                <a:latin typeface="Product Sans" panose="020B0403030502040203" pitchFamily="34" charset="0"/>
              </a:rPr>
              <a:t>User’s Device Info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209EE63-5DA6-44D5-8A4A-7909B81D0D34}"/>
              </a:ext>
            </a:extLst>
          </p:cNvPr>
          <p:cNvGrpSpPr/>
          <p:nvPr/>
        </p:nvGrpSpPr>
        <p:grpSpPr>
          <a:xfrm>
            <a:off x="2694247" y="5168445"/>
            <a:ext cx="3633495" cy="156002"/>
            <a:chOff x="2694247" y="5168445"/>
            <a:chExt cx="3633495" cy="15600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2C4DB75-D6E9-4E48-9B64-F98AC4CAE117}"/>
                </a:ext>
              </a:extLst>
            </p:cNvPr>
            <p:cNvCxnSpPr>
              <a:cxnSpLocks/>
            </p:cNvCxnSpPr>
            <p:nvPr/>
          </p:nvCxnSpPr>
          <p:spPr>
            <a:xfrm>
              <a:off x="2763301" y="5168445"/>
              <a:ext cx="356444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C8DD6C3-F45C-4B17-93B3-CBF2EC194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247" y="5324447"/>
              <a:ext cx="35488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08DAE2C-D93B-439F-991D-0EBBAF3ED46F}"/>
              </a:ext>
            </a:extLst>
          </p:cNvPr>
          <p:cNvGrpSpPr/>
          <p:nvPr/>
        </p:nvGrpSpPr>
        <p:grpSpPr>
          <a:xfrm rot="1783296">
            <a:off x="2719589" y="3381224"/>
            <a:ext cx="3633495" cy="156002"/>
            <a:chOff x="2694247" y="5168445"/>
            <a:chExt cx="3633495" cy="15600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4E4D304-AE19-4BC6-89A1-257EB092D18E}"/>
                </a:ext>
              </a:extLst>
            </p:cNvPr>
            <p:cNvCxnSpPr>
              <a:cxnSpLocks/>
            </p:cNvCxnSpPr>
            <p:nvPr/>
          </p:nvCxnSpPr>
          <p:spPr>
            <a:xfrm>
              <a:off x="2763301" y="5168445"/>
              <a:ext cx="356444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0086ACB-C286-46C9-BDF8-893092E8E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247" y="5324447"/>
              <a:ext cx="35488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277E7C-0EF1-4651-8624-B2DBB7CE9F3F}"/>
              </a:ext>
            </a:extLst>
          </p:cNvPr>
          <p:cNvGrpSpPr/>
          <p:nvPr/>
        </p:nvGrpSpPr>
        <p:grpSpPr>
          <a:xfrm rot="5400000">
            <a:off x="895790" y="3431682"/>
            <a:ext cx="2084694" cy="161212"/>
            <a:chOff x="2694247" y="5168445"/>
            <a:chExt cx="3633495" cy="15600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DE441F5-30F0-4D72-AF50-DA28D49AB039}"/>
                </a:ext>
              </a:extLst>
            </p:cNvPr>
            <p:cNvCxnSpPr>
              <a:cxnSpLocks/>
            </p:cNvCxnSpPr>
            <p:nvPr/>
          </p:nvCxnSpPr>
          <p:spPr>
            <a:xfrm>
              <a:off x="2763301" y="5168445"/>
              <a:ext cx="356444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FC427BA-BEAA-4D56-AC14-336606A94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247" y="5324447"/>
              <a:ext cx="35488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4A69A087-FDB1-4D4C-8FC5-EC0A7DA4E322}"/>
              </a:ext>
            </a:extLst>
          </p:cNvPr>
          <p:cNvSpPr/>
          <p:nvPr/>
        </p:nvSpPr>
        <p:spPr>
          <a:xfrm>
            <a:off x="0" y="12356"/>
            <a:ext cx="12192000" cy="6845644"/>
          </a:xfrm>
          <a:prstGeom prst="rect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B00277-389A-4C08-B888-840D5352442A}"/>
              </a:ext>
            </a:extLst>
          </p:cNvPr>
          <p:cNvCxnSpPr>
            <a:cxnSpLocks/>
          </p:cNvCxnSpPr>
          <p:nvPr/>
        </p:nvCxnSpPr>
        <p:spPr>
          <a:xfrm flipH="1">
            <a:off x="6608637" y="3808078"/>
            <a:ext cx="4918622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52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EF74A6D-C39E-473C-8967-FC97549D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60" y="2960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20C4-13B6-4F13-844D-4C9B4DBCE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60" y="1912681"/>
            <a:ext cx="5417310" cy="4252592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oduct Sans" panose="020B0403030502040203" pitchFamily="34" charset="0"/>
              </a:rPr>
              <a:t>AWS Lambda (Cloud Function)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Handles SYNC, QUERY, EXECUTE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SYNC: Device traits specified (ex. id, </a:t>
            </a:r>
            <a:r>
              <a:rPr lang="en-US" sz="2200" dirty="0" err="1">
                <a:solidFill>
                  <a:srgbClr val="FFFFFF"/>
                </a:solidFill>
                <a:latin typeface="Product Sans" panose="020B0403030502040203" pitchFamily="34" charset="0"/>
              </a:rPr>
              <a:t>CameraStream</a:t>
            </a: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QUERY: Device state (ex. </a:t>
            </a:r>
            <a:r>
              <a:rPr lang="en-US" sz="2200" dirty="0" err="1">
                <a:solidFill>
                  <a:srgbClr val="FFFFFF"/>
                </a:solidFill>
                <a:latin typeface="Product Sans" panose="020B0403030502040203" pitchFamily="34" charset="0"/>
              </a:rPr>
              <a:t>isOn</a:t>
            </a: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EXECUTE: Returns Stream URL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Triggered through 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roduct Sans" panose="020B0403030502040203" pitchFamily="34" charset="0"/>
              </a:rPr>
              <a:t>API Gateway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88C48D0-83F1-43BB-A3E3-072E75A2D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660" y="1828800"/>
            <a:ext cx="3840787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3EC7A-D07E-4199-A677-4D0A5DDC5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25" y="4343400"/>
            <a:ext cx="3985722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C001FE-B386-41A4-9C32-0AC7293D54AA}"/>
              </a:ext>
            </a:extLst>
          </p:cNvPr>
          <p:cNvCxnSpPr>
            <a:cxnSpLocks/>
          </p:cNvCxnSpPr>
          <p:nvPr/>
        </p:nvCxnSpPr>
        <p:spPr>
          <a:xfrm>
            <a:off x="650497" y="1264605"/>
            <a:ext cx="30219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83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EF74A6D-C39E-473C-8967-FC97549D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60" y="2960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20C4-13B6-4F13-844D-4C9B4DBCE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60" y="1912681"/>
            <a:ext cx="5417310" cy="4252592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B0F0"/>
                </a:solidFill>
                <a:latin typeface="Product Sans" panose="020B0403030502040203" pitchFamily="34" charset="0"/>
              </a:rPr>
              <a:t>AWS DynamoDB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User ID used for Database Key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Matched with OAuth User Profile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Support for Multiple Devices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Unique Device Names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Camera ID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Product Sans" panose="020B0403030502040203" pitchFamily="34" charset="0"/>
              </a:rPr>
              <a:t>Lambda Updates DB for </a:t>
            </a:r>
            <a:r>
              <a:rPr lang="en-US" sz="2200" dirty="0" err="1">
                <a:solidFill>
                  <a:srgbClr val="FFFFFF"/>
                </a:solidFill>
                <a:latin typeface="Product Sans" panose="020B0403030502040203" pitchFamily="34" charset="0"/>
              </a:rPr>
              <a:t>OnOff</a:t>
            </a:r>
            <a:endParaRPr lang="en-US" sz="2200" dirty="0">
              <a:solidFill>
                <a:srgbClr val="FFFFFF"/>
              </a:solidFill>
              <a:latin typeface="Product Sans" panose="020B040303050204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2200" dirty="0">
              <a:solidFill>
                <a:srgbClr val="FFFFFF"/>
              </a:solidFill>
              <a:latin typeface="Product Sans" panose="020B040303050204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C001FE-B386-41A4-9C32-0AC7293D54AA}"/>
              </a:ext>
            </a:extLst>
          </p:cNvPr>
          <p:cNvCxnSpPr>
            <a:cxnSpLocks/>
          </p:cNvCxnSpPr>
          <p:nvPr/>
        </p:nvCxnSpPr>
        <p:spPr>
          <a:xfrm>
            <a:off x="650497" y="1264605"/>
            <a:ext cx="30219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&#10;">
            <a:extLst>
              <a:ext uri="{FF2B5EF4-FFF2-40B4-BE49-F238E27FC236}">
                <a16:creationId xmlns:a16="http://schemas.microsoft.com/office/drawing/2014/main" id="{82DC372B-C141-47FD-8307-7095E9EE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213" y="1774411"/>
            <a:ext cx="1943762" cy="175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F014F-DEB0-4793-8F42-D3F650A9D589}"/>
              </a:ext>
            </a:extLst>
          </p:cNvPr>
          <p:cNvGrpSpPr/>
          <p:nvPr/>
        </p:nvGrpSpPr>
        <p:grpSpPr>
          <a:xfrm>
            <a:off x="7820286" y="3601688"/>
            <a:ext cx="2818925" cy="1473270"/>
            <a:chOff x="7645782" y="3885220"/>
            <a:chExt cx="2818925" cy="147327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DFCCE52-4F65-4FD6-88B1-8D895BE58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9357" y="3885220"/>
              <a:ext cx="0" cy="6822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27B840-17C0-4664-A2C0-7C0D2082589D}"/>
                </a:ext>
              </a:extLst>
            </p:cNvPr>
            <p:cNvCxnSpPr>
              <a:cxnSpLocks/>
            </p:cNvCxnSpPr>
            <p:nvPr/>
          </p:nvCxnSpPr>
          <p:spPr>
            <a:xfrm>
              <a:off x="7669588" y="4539590"/>
              <a:ext cx="0" cy="8189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8411EF-3614-424D-8DDE-D11169C2009D}"/>
                </a:ext>
              </a:extLst>
            </p:cNvPr>
            <p:cNvCxnSpPr>
              <a:cxnSpLocks/>
            </p:cNvCxnSpPr>
            <p:nvPr/>
          </p:nvCxnSpPr>
          <p:spPr>
            <a:xfrm>
              <a:off x="7645782" y="4567510"/>
              <a:ext cx="28189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95D3E6-2DD0-4844-9A08-5ED41D158CA7}"/>
                </a:ext>
              </a:extLst>
            </p:cNvPr>
            <p:cNvCxnSpPr>
              <a:cxnSpLocks/>
            </p:cNvCxnSpPr>
            <p:nvPr/>
          </p:nvCxnSpPr>
          <p:spPr>
            <a:xfrm>
              <a:off x="10464707" y="4539590"/>
              <a:ext cx="0" cy="8189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Image result for camera vector png">
            <a:extLst>
              <a:ext uri="{FF2B5EF4-FFF2-40B4-BE49-F238E27FC236}">
                <a16:creationId xmlns:a16="http://schemas.microsoft.com/office/drawing/2014/main" id="{08BCCC26-FC17-4F13-B4D2-4B9B271E5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8" y="5058686"/>
            <a:ext cx="1049394" cy="10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camera vector png">
            <a:extLst>
              <a:ext uri="{FF2B5EF4-FFF2-40B4-BE49-F238E27FC236}">
                <a16:creationId xmlns:a16="http://schemas.microsoft.com/office/drawing/2014/main" id="{5FAB6A7B-8CC3-4AE9-97EB-E9630FB9B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820" y="5058686"/>
            <a:ext cx="1049394" cy="104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74F19E2-75F5-47C6-AD99-B126EC14CC5F}"/>
              </a:ext>
            </a:extLst>
          </p:cNvPr>
          <p:cNvSpPr txBox="1">
            <a:spLocks/>
          </p:cNvSpPr>
          <p:nvPr/>
        </p:nvSpPr>
        <p:spPr>
          <a:xfrm>
            <a:off x="6695935" y="6098002"/>
            <a:ext cx="2374859" cy="39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>
                <a:latin typeface="Product Sans" panose="020B0403030502040203" pitchFamily="34" charset="0"/>
              </a:rPr>
              <a:t>Camera 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0B4CFF5-366D-420E-9E9B-3B2D1D46C6C5}"/>
              </a:ext>
            </a:extLst>
          </p:cNvPr>
          <p:cNvSpPr txBox="1">
            <a:spLocks/>
          </p:cNvSpPr>
          <p:nvPr/>
        </p:nvSpPr>
        <p:spPr>
          <a:xfrm>
            <a:off x="9508098" y="6093034"/>
            <a:ext cx="2374859" cy="39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>
                <a:latin typeface="Product Sans" panose="020B0403030502040203" pitchFamily="34" charset="0"/>
              </a:rPr>
              <a:t>Camera B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B805DE2-CB2B-4489-8DE1-42D1754D2A95}"/>
              </a:ext>
            </a:extLst>
          </p:cNvPr>
          <p:cNvSpPr txBox="1">
            <a:spLocks/>
          </p:cNvSpPr>
          <p:nvPr/>
        </p:nvSpPr>
        <p:spPr>
          <a:xfrm>
            <a:off x="8042318" y="4438164"/>
            <a:ext cx="2374859" cy="39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>
                <a:latin typeface="Product Sans" panose="020B0403030502040203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20171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EF74A6D-C39E-473C-8967-FC97549D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pPr algn="ctr"/>
            <a:r>
              <a:rPr lang="en-US" sz="5500" b="1" dirty="0">
                <a:solidFill>
                  <a:srgbClr val="FFFFFF"/>
                </a:solidFill>
                <a:latin typeface="Product Sans" panose="020B0403030502040203" pitchFamily="34" charset="0"/>
              </a:rPr>
              <a:t>BACKEND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82C6C4BA-08D2-4C48-98D4-BD985CC31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20C4-13B6-4F13-844D-4C9B4DBCE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088" y="786848"/>
            <a:ext cx="4191689" cy="527560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Product Sans" panose="020B0403030502040203" pitchFamily="34" charset="0"/>
              </a:rPr>
              <a:t>RTMP-DASH Server</a:t>
            </a:r>
          </a:p>
          <a:p>
            <a:pPr lvl="1">
              <a:lnSpc>
                <a:spcPct val="120000"/>
              </a:lnSpc>
            </a:pPr>
            <a:r>
              <a:rPr lang="en-US" sz="2600" dirty="0">
                <a:latin typeface="Product Sans" panose="020B0403030502040203" pitchFamily="34" charset="0"/>
              </a:rPr>
              <a:t>Nginx + </a:t>
            </a:r>
            <a:r>
              <a:rPr lang="en-US" sz="2600" dirty="0" err="1">
                <a:latin typeface="Product Sans" panose="020B0403030502040203" pitchFamily="34" charset="0"/>
              </a:rPr>
              <a:t>Ffmpeg</a:t>
            </a:r>
            <a:r>
              <a:rPr lang="en-US" sz="2600" dirty="0">
                <a:latin typeface="Product Sans" panose="020B0403030502040203" pitchFamily="34" charset="0"/>
              </a:rPr>
              <a:t> implementation</a:t>
            </a:r>
          </a:p>
          <a:p>
            <a:pPr lvl="1">
              <a:lnSpc>
                <a:spcPct val="120000"/>
              </a:lnSpc>
            </a:pPr>
            <a:r>
              <a:rPr lang="en-US" sz="2600" dirty="0">
                <a:latin typeface="Product Sans" panose="020B0403030502040203" pitchFamily="34" charset="0"/>
              </a:rPr>
              <a:t>Able to receive input stream (RTMP, RTSP)</a:t>
            </a:r>
          </a:p>
          <a:p>
            <a:pPr lvl="1">
              <a:lnSpc>
                <a:spcPct val="120000"/>
              </a:lnSpc>
            </a:pPr>
            <a:r>
              <a:rPr lang="en-US" sz="2600" dirty="0">
                <a:latin typeface="Product Sans" panose="020B0403030502040203" pitchFamily="34" charset="0"/>
              </a:rPr>
              <a:t>Streams over HTTP through MPEG-DASH</a:t>
            </a:r>
          </a:p>
          <a:p>
            <a:pPr lvl="1">
              <a:lnSpc>
                <a:spcPct val="120000"/>
              </a:lnSpc>
            </a:pPr>
            <a:r>
              <a:rPr lang="en-US" sz="2600" dirty="0">
                <a:latin typeface="Product Sans" panose="020B0403030502040203" pitchFamily="34" charset="0"/>
              </a:rPr>
              <a:t>Stream to Chromecast through Local HTTP</a:t>
            </a:r>
          </a:p>
          <a:p>
            <a:pPr lvl="1">
              <a:lnSpc>
                <a:spcPct val="120000"/>
              </a:lnSpc>
            </a:pPr>
            <a:r>
              <a:rPr lang="en-US" sz="2600" dirty="0">
                <a:latin typeface="Product Sans" panose="020B0403030502040203" pitchFamily="34" charset="0"/>
              </a:rPr>
              <a:t>Camera Test Success!</a:t>
            </a:r>
          </a:p>
        </p:txBody>
      </p:sp>
      <p:pic>
        <p:nvPicPr>
          <p:cNvPr id="1028" name="Picture 4" descr="Image result for NGINX PNG">
            <a:extLst>
              <a:ext uri="{FF2B5EF4-FFF2-40B4-BE49-F238E27FC236}">
                <a16:creationId xmlns:a16="http://schemas.microsoft.com/office/drawing/2014/main" id="{CFF5624A-4D14-4138-80B2-8C450BAE8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686" y="5049530"/>
            <a:ext cx="3285148" cy="8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850076-02D8-4391-81A8-CD9D92165DE8}"/>
              </a:ext>
            </a:extLst>
          </p:cNvPr>
          <p:cNvCxnSpPr>
            <a:cxnSpLocks/>
          </p:cNvCxnSpPr>
          <p:nvPr/>
        </p:nvCxnSpPr>
        <p:spPr>
          <a:xfrm>
            <a:off x="1014770" y="2907553"/>
            <a:ext cx="326041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rtmp png">
            <a:extLst>
              <a:ext uri="{FF2B5EF4-FFF2-40B4-BE49-F238E27FC236}">
                <a16:creationId xmlns:a16="http://schemas.microsoft.com/office/drawing/2014/main" id="{CD00F50A-94FB-4786-9E0B-A8CA8CC0D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9614" t="-1" r="25445" b="-1205"/>
          <a:stretch/>
        </p:blipFill>
        <p:spPr bwMode="auto">
          <a:xfrm>
            <a:off x="4206240" y="762000"/>
            <a:ext cx="3017520" cy="1097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668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E99ED29-A9F9-4861-BF25-2BFA49A61321}"/>
              </a:ext>
            </a:extLst>
          </p:cNvPr>
          <p:cNvGrpSpPr/>
          <p:nvPr/>
        </p:nvGrpSpPr>
        <p:grpSpPr>
          <a:xfrm>
            <a:off x="0" y="1697276"/>
            <a:ext cx="7924075" cy="5160724"/>
            <a:chOff x="0" y="1697276"/>
            <a:chExt cx="7924075" cy="51607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B5EDD0-D269-4F59-9501-F5564F63A788}"/>
                </a:ext>
              </a:extLst>
            </p:cNvPr>
            <p:cNvSpPr/>
            <p:nvPr/>
          </p:nvSpPr>
          <p:spPr>
            <a:xfrm>
              <a:off x="0" y="1697277"/>
              <a:ext cx="6602929" cy="5160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6B14E6A6-9C39-4C26-810C-DC5C74CAED19}"/>
                </a:ext>
              </a:extLst>
            </p:cNvPr>
            <p:cNvSpPr/>
            <p:nvPr/>
          </p:nvSpPr>
          <p:spPr>
            <a:xfrm flipV="1">
              <a:off x="6602930" y="1697276"/>
              <a:ext cx="1321145" cy="5160723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29BF1-BA67-47FA-BBD0-5DE8F7525B89}"/>
              </a:ext>
            </a:extLst>
          </p:cNvPr>
          <p:cNvGrpSpPr/>
          <p:nvPr/>
        </p:nvGrpSpPr>
        <p:grpSpPr>
          <a:xfrm>
            <a:off x="6932294" y="0"/>
            <a:ext cx="5286219" cy="6858000"/>
            <a:chOff x="6897393" y="0"/>
            <a:chExt cx="5286219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F50098-43AC-4FB9-B33E-C385C28D050F}"/>
                </a:ext>
              </a:extLst>
            </p:cNvPr>
            <p:cNvSpPr/>
            <p:nvPr/>
          </p:nvSpPr>
          <p:spPr>
            <a:xfrm>
              <a:off x="8648570" y="0"/>
              <a:ext cx="3535042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6EE30095-29F5-4C94-9C67-3F8E6DBDCB51}"/>
                </a:ext>
              </a:extLst>
            </p:cNvPr>
            <p:cNvSpPr/>
            <p:nvPr/>
          </p:nvSpPr>
          <p:spPr>
            <a:xfrm flipH="1">
              <a:off x="6897393" y="0"/>
              <a:ext cx="1759565" cy="68580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20C4-13B6-4F13-844D-4C9B4DBCE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30" y="1965986"/>
            <a:ext cx="6453219" cy="46233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Google Assistant Actions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Actions SDK or </a:t>
            </a:r>
            <a:r>
              <a:rPr lang="en-US" dirty="0" err="1">
                <a:latin typeface="Product Sans" panose="020B0403030502040203" pitchFamily="34" charset="0"/>
                <a:cs typeface="Calibri" panose="020F0502020204030204" pitchFamily="34" charset="0"/>
              </a:rPr>
              <a:t>Dialogflow</a:t>
            </a: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 (NLP Service)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Sends custom intents (HTTP Request) to Backend Service (Lambda) for handling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Problem</a:t>
            </a: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: no available public API for Chromecast Streaming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4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Solution:</a:t>
            </a: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 Smart Home App + Google Assistant Actions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D29E1A-7523-4590-910D-BE598CA856B3}"/>
              </a:ext>
            </a:extLst>
          </p:cNvPr>
          <p:cNvGrpSpPr/>
          <p:nvPr/>
        </p:nvGrpSpPr>
        <p:grpSpPr>
          <a:xfrm>
            <a:off x="0" y="95545"/>
            <a:ext cx="8329617" cy="1504566"/>
            <a:chOff x="0" y="-1"/>
            <a:chExt cx="8329617" cy="15045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D5A463-6FA4-4A04-BCBE-B87E125B8FFD}"/>
                </a:ext>
              </a:extLst>
            </p:cNvPr>
            <p:cNvSpPr/>
            <p:nvPr/>
          </p:nvSpPr>
          <p:spPr>
            <a:xfrm>
              <a:off x="0" y="-1"/>
              <a:ext cx="7952836" cy="15045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6BF36DD-C313-4C57-BC91-38C7B9EA6F5C}"/>
                </a:ext>
              </a:extLst>
            </p:cNvPr>
            <p:cNvSpPr/>
            <p:nvPr/>
          </p:nvSpPr>
          <p:spPr>
            <a:xfrm flipV="1">
              <a:off x="7944448" y="0"/>
              <a:ext cx="385169" cy="1504565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4589FD-A3A1-485C-AECE-50326B42897A}"/>
              </a:ext>
            </a:extLst>
          </p:cNvPr>
          <p:cNvCxnSpPr>
            <a:cxnSpLocks/>
          </p:cNvCxnSpPr>
          <p:nvPr/>
        </p:nvCxnSpPr>
        <p:spPr>
          <a:xfrm>
            <a:off x="650497" y="1175397"/>
            <a:ext cx="520585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B6E9F56-BBAD-41CF-ACC8-A624AA47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36" y="638690"/>
            <a:ext cx="2875229" cy="31934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0EF74A6D-C39E-473C-8967-FC97549D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0" y="18504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roduct Sans" panose="020B0403030502040203" pitchFamily="34" charset="0"/>
              </a:rPr>
              <a:t>CUSTOM ACTIONS</a:t>
            </a:r>
          </a:p>
        </p:txBody>
      </p:sp>
      <p:pic>
        <p:nvPicPr>
          <p:cNvPr id="3074" name="Picture 2" descr="Image result for dialogflow png">
            <a:extLst>
              <a:ext uri="{FF2B5EF4-FFF2-40B4-BE49-F238E27FC236}">
                <a16:creationId xmlns:a16="http://schemas.microsoft.com/office/drawing/2014/main" id="{1955115A-0693-4D35-A9D7-36FF1885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21" y="4221189"/>
            <a:ext cx="4248807" cy="235413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54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B5EDD0-D269-4F59-9501-F5564F63A788}"/>
              </a:ext>
            </a:extLst>
          </p:cNvPr>
          <p:cNvSpPr/>
          <p:nvPr/>
        </p:nvSpPr>
        <p:spPr>
          <a:xfrm>
            <a:off x="125642" y="95545"/>
            <a:ext cx="5549221" cy="6666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20C4-13B6-4F13-844D-4C9B4DBCE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39" y="1510610"/>
            <a:ext cx="5549221" cy="1768395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150000"/>
              </a:lnSpc>
              <a:buNone/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Google ML NLP Services</a:t>
            </a: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en-US" dirty="0">
                <a:latin typeface="Product Sans" panose="020B0403030502040203" pitchFamily="34" charset="0"/>
                <a:cs typeface="Calibri" panose="020F0502020204030204" pitchFamily="34" charset="0"/>
              </a:rPr>
              <a:t>Pricing (cost per request)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D5A463-6FA4-4A04-BCBE-B87E125B8FFD}"/>
              </a:ext>
            </a:extLst>
          </p:cNvPr>
          <p:cNvSpPr/>
          <p:nvPr/>
        </p:nvSpPr>
        <p:spPr>
          <a:xfrm>
            <a:off x="5814467" y="95545"/>
            <a:ext cx="6274862" cy="1504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4589FD-A3A1-485C-AECE-50326B42897A}"/>
              </a:ext>
            </a:extLst>
          </p:cNvPr>
          <p:cNvCxnSpPr>
            <a:cxnSpLocks/>
          </p:cNvCxnSpPr>
          <p:nvPr/>
        </p:nvCxnSpPr>
        <p:spPr>
          <a:xfrm>
            <a:off x="6967534" y="1224259"/>
            <a:ext cx="40192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0EF74A6D-C39E-473C-8967-FC97549D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466" y="185047"/>
            <a:ext cx="6274861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roduct Sans" panose="020B0403030502040203" pitchFamily="34" charset="0"/>
              </a:rPr>
              <a:t>COMPARISON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95C4A-C5F0-4158-BF7A-28D55BF8B070}"/>
              </a:ext>
            </a:extLst>
          </p:cNvPr>
          <p:cNvSpPr/>
          <p:nvPr/>
        </p:nvSpPr>
        <p:spPr>
          <a:xfrm>
            <a:off x="5814468" y="1689612"/>
            <a:ext cx="6274861" cy="5072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61DAE39-0298-42D0-81A4-15D8F5AE0A9F}"/>
              </a:ext>
            </a:extLst>
          </p:cNvPr>
          <p:cNvSpPr txBox="1">
            <a:spLocks/>
          </p:cNvSpPr>
          <p:nvPr/>
        </p:nvSpPr>
        <p:spPr>
          <a:xfrm>
            <a:off x="5814466" y="2021732"/>
            <a:ext cx="6274860" cy="4623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solidFill>
                  <a:srgbClr val="FFFF99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Google Actions SDK</a:t>
            </a:r>
            <a:endParaRPr lang="en-US" sz="900" b="1" dirty="0">
              <a:solidFill>
                <a:srgbClr val="FFFF99"/>
              </a:solidFill>
              <a:latin typeface="Product Sans" panose="020B0403030502040203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No NLP Integration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  <a:cs typeface="Calibri" panose="020F0502020204030204" pitchFamily="34" charset="0"/>
              </a:rPr>
              <a:t>Free for use (Node.js Library)</a:t>
            </a:r>
          </a:p>
        </p:txBody>
      </p:sp>
      <p:pic>
        <p:nvPicPr>
          <p:cNvPr id="1026" name="Picture 2" descr="https://screenshotscdn.firefoxusercontent.com/images/7f8826b6-6680-40de-8625-9fb304ebff59.png">
            <a:extLst>
              <a:ext uri="{FF2B5EF4-FFF2-40B4-BE49-F238E27FC236}">
                <a16:creationId xmlns:a16="http://schemas.microsoft.com/office/drawing/2014/main" id="{9A8B0997-D9E2-493C-B648-B8E7B076A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4" y="3165083"/>
            <a:ext cx="5086076" cy="315503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ialogflow png">
            <a:extLst>
              <a:ext uri="{FF2B5EF4-FFF2-40B4-BE49-F238E27FC236}">
                <a16:creationId xmlns:a16="http://schemas.microsoft.com/office/drawing/2014/main" id="{43EA31E3-B14A-4216-8D8B-FD64226D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80" y="537887"/>
            <a:ext cx="3068944" cy="8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43ED90E-FF7A-4E41-8102-C84DF737B620}"/>
              </a:ext>
            </a:extLst>
          </p:cNvPr>
          <p:cNvGrpSpPr/>
          <p:nvPr/>
        </p:nvGrpSpPr>
        <p:grpSpPr>
          <a:xfrm>
            <a:off x="7567002" y="4016662"/>
            <a:ext cx="2769779" cy="2303451"/>
            <a:chOff x="7567008" y="3964723"/>
            <a:chExt cx="2769779" cy="230345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B0F502-7E1D-45DD-8B33-EFACC22EA8F6}"/>
                </a:ext>
              </a:extLst>
            </p:cNvPr>
            <p:cNvSpPr/>
            <p:nvPr/>
          </p:nvSpPr>
          <p:spPr>
            <a:xfrm>
              <a:off x="7567008" y="3964723"/>
              <a:ext cx="2769779" cy="23034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C5E69D9E-F033-4119-9598-F42FB334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4855" y="4155191"/>
              <a:ext cx="2475150" cy="2008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077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Widescreen</PresentationFormat>
  <Paragraphs>100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Product Sans</vt:lpstr>
      <vt:lpstr>Office Theme</vt:lpstr>
      <vt:lpstr>INTEGRATING THE CAMERA WITH CHROMECAST     SEI CHANG</vt:lpstr>
      <vt:lpstr>SCHEMATIC</vt:lpstr>
      <vt:lpstr>FRONTEND</vt:lpstr>
      <vt:lpstr>OAuth 2.0 Flow</vt:lpstr>
      <vt:lpstr>BACKEND</vt:lpstr>
      <vt:lpstr>BACKEND</vt:lpstr>
      <vt:lpstr>BACKEND</vt:lpstr>
      <vt:lpstr>CUSTOM ACTIONS</vt:lpstr>
      <vt:lpstr>COMPARISON</vt:lpstr>
      <vt:lpstr>IFTTT INTEGRATION</vt:lpstr>
      <vt:lpstr>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THE CAMERA IN YOUR SMART HOME     SEI CHANG</dc:title>
  <dc:creator>Sei Chang</dc:creator>
  <cp:lastModifiedBy>Sei Chang</cp:lastModifiedBy>
  <cp:revision>79</cp:revision>
  <dcterms:created xsi:type="dcterms:W3CDTF">2018-07-20T06:56:34Z</dcterms:created>
  <dcterms:modified xsi:type="dcterms:W3CDTF">2018-08-13T11:11:09Z</dcterms:modified>
</cp:coreProperties>
</file>